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5" r:id="rId13"/>
    <p:sldId id="266" r:id="rId14"/>
    <p:sldId id="267" r:id="rId15"/>
    <p:sldId id="272" r:id="rId16"/>
    <p:sldId id="273" r:id="rId17"/>
    <p:sldId id="268" r:id="rId18"/>
    <p:sldId id="269" r:id="rId19"/>
    <p:sldId id="274" r:id="rId20"/>
    <p:sldId id="270" r:id="rId21"/>
  </p:sldIdLst>
  <p:sldSz cx="12192000" cy="6858000"/>
  <p:notesSz cx="6858000" cy="9144000"/>
  <p:defaultTextStyle>
    <a:defPPr>
      <a:defRPr lang="pt-BR" alt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931" autoAdjust="0"/>
  </p:normalViewPr>
  <p:slideViewPr>
    <p:cSldViewPr snapToGrid="0">
      <p:cViewPr varScale="1">
        <p:scale>
          <a:sx n="61" d="100"/>
          <a:sy n="61" d="100"/>
        </p:scale>
        <p:origin x="10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8B11F2-C4BA-41DB-B979-6CC11C553D7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A8023ED-F77A-4E4D-822F-36F822B082C3}">
      <dgm:prSet/>
      <dgm:spPr/>
      <dgm:t>
        <a:bodyPr/>
        <a:lstStyle/>
        <a:p>
          <a:r>
            <a:rPr lang="en-US"/>
            <a:t>Arduino</a:t>
          </a:r>
        </a:p>
      </dgm:t>
    </dgm:pt>
    <dgm:pt modelId="{F4AB2D10-A93D-40A1-BA04-731F2424ED68}" type="parTrans" cxnId="{09875CBB-9A48-4A26-92B6-2CD6BC75AFE7}">
      <dgm:prSet/>
      <dgm:spPr/>
      <dgm:t>
        <a:bodyPr/>
        <a:lstStyle/>
        <a:p>
          <a:endParaRPr lang="en-US"/>
        </a:p>
      </dgm:t>
    </dgm:pt>
    <dgm:pt modelId="{BBE9C7A7-EE7F-439C-A464-BB1E8CE26362}" type="sibTrans" cxnId="{09875CBB-9A48-4A26-92B6-2CD6BC75AFE7}">
      <dgm:prSet/>
      <dgm:spPr/>
      <dgm:t>
        <a:bodyPr/>
        <a:lstStyle/>
        <a:p>
          <a:endParaRPr lang="en-US"/>
        </a:p>
      </dgm:t>
    </dgm:pt>
    <dgm:pt modelId="{24B6B63B-AD19-4228-8D74-D7F1F300178D}">
      <dgm:prSet/>
      <dgm:spPr/>
      <dgm:t>
        <a:bodyPr/>
        <a:lstStyle/>
        <a:p>
          <a:r>
            <a:rPr lang="en-US"/>
            <a:t>Git Hub</a:t>
          </a:r>
        </a:p>
      </dgm:t>
    </dgm:pt>
    <dgm:pt modelId="{17E9A024-1101-48C4-ACF8-C91E1760E66B}" type="parTrans" cxnId="{39BF99C7-66A9-4B58-84D9-96BBE84769D2}">
      <dgm:prSet/>
      <dgm:spPr/>
      <dgm:t>
        <a:bodyPr/>
        <a:lstStyle/>
        <a:p>
          <a:endParaRPr lang="en-US"/>
        </a:p>
      </dgm:t>
    </dgm:pt>
    <dgm:pt modelId="{16A9C38C-B65E-40B7-A461-D26EF0B03A43}" type="sibTrans" cxnId="{39BF99C7-66A9-4B58-84D9-96BBE84769D2}">
      <dgm:prSet/>
      <dgm:spPr/>
      <dgm:t>
        <a:bodyPr/>
        <a:lstStyle/>
        <a:p>
          <a:endParaRPr lang="en-US"/>
        </a:p>
      </dgm:t>
    </dgm:pt>
    <dgm:pt modelId="{B91510BE-7177-4CE4-A090-5BBCDE897A34}" type="pres">
      <dgm:prSet presAssocID="{A38B11F2-C4BA-41DB-B979-6CC11C553D7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5CCA2E9-2C97-417C-B002-B3566B0B23A4}" type="pres">
      <dgm:prSet presAssocID="{FA8023ED-F77A-4E4D-822F-36F822B082C3}" presName="compNode" presStyleCnt="0"/>
      <dgm:spPr/>
    </dgm:pt>
    <dgm:pt modelId="{5BE650B4-A537-4482-BAD4-8FCEDE71DECD}" type="pres">
      <dgm:prSet presAssocID="{FA8023ED-F77A-4E4D-822F-36F822B082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C4DE2A3-6695-43FA-9559-76C663FC183F}" type="pres">
      <dgm:prSet presAssocID="{FA8023ED-F77A-4E4D-822F-36F822B082C3}" presName="spaceRect" presStyleCnt="0"/>
      <dgm:spPr/>
    </dgm:pt>
    <dgm:pt modelId="{F232715D-6ABC-4F9A-BB6B-D55590CAEE13}" type="pres">
      <dgm:prSet presAssocID="{FA8023ED-F77A-4E4D-822F-36F822B082C3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CE2F4C3E-0B65-491F-964D-0E975C644D7F}" type="pres">
      <dgm:prSet presAssocID="{BBE9C7A7-EE7F-439C-A464-BB1E8CE26362}" presName="sibTrans" presStyleCnt="0"/>
      <dgm:spPr/>
    </dgm:pt>
    <dgm:pt modelId="{5F56CA50-EBF0-4BA0-BDE1-4DF5C2A372C2}" type="pres">
      <dgm:prSet presAssocID="{24B6B63B-AD19-4228-8D74-D7F1F300178D}" presName="compNode" presStyleCnt="0"/>
      <dgm:spPr/>
    </dgm:pt>
    <dgm:pt modelId="{68003CED-B7C3-42BD-8FE5-918E4AFCC9FB}" type="pres">
      <dgm:prSet presAssocID="{24B6B63B-AD19-4228-8D74-D7F1F300178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FE6A922-0CD4-4580-B6EE-C9FCBCA46008}" type="pres">
      <dgm:prSet presAssocID="{24B6B63B-AD19-4228-8D74-D7F1F300178D}" presName="spaceRect" presStyleCnt="0"/>
      <dgm:spPr/>
    </dgm:pt>
    <dgm:pt modelId="{358C6617-48ED-4FC0-8E6B-C830202633E2}" type="pres">
      <dgm:prSet presAssocID="{24B6B63B-AD19-4228-8D74-D7F1F300178D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29BDBFC-9FA6-4E92-A42B-C2B851C9A9CC}" type="presOf" srcId="{A38B11F2-C4BA-41DB-B979-6CC11C553D7E}" destId="{B91510BE-7177-4CE4-A090-5BBCDE897A34}" srcOrd="0" destOrd="0" presId="urn:microsoft.com/office/officeart/2018/2/layout/IconLabelList"/>
    <dgm:cxn modelId="{09875CBB-9A48-4A26-92B6-2CD6BC75AFE7}" srcId="{A38B11F2-C4BA-41DB-B979-6CC11C553D7E}" destId="{FA8023ED-F77A-4E4D-822F-36F822B082C3}" srcOrd="0" destOrd="0" parTransId="{F4AB2D10-A93D-40A1-BA04-731F2424ED68}" sibTransId="{BBE9C7A7-EE7F-439C-A464-BB1E8CE26362}"/>
    <dgm:cxn modelId="{F725B2FC-CF62-4BC7-ADFD-FC23CFCCFDD6}" type="presOf" srcId="{24B6B63B-AD19-4228-8D74-D7F1F300178D}" destId="{358C6617-48ED-4FC0-8E6B-C830202633E2}" srcOrd="0" destOrd="0" presId="urn:microsoft.com/office/officeart/2018/2/layout/IconLabelList"/>
    <dgm:cxn modelId="{39BF99C7-66A9-4B58-84D9-96BBE84769D2}" srcId="{A38B11F2-C4BA-41DB-B979-6CC11C553D7E}" destId="{24B6B63B-AD19-4228-8D74-D7F1F300178D}" srcOrd="1" destOrd="0" parTransId="{17E9A024-1101-48C4-ACF8-C91E1760E66B}" sibTransId="{16A9C38C-B65E-40B7-A461-D26EF0B03A43}"/>
    <dgm:cxn modelId="{5B0D1B62-A87F-4D30-85D3-BD01AB20B71D}" type="presOf" srcId="{FA8023ED-F77A-4E4D-822F-36F822B082C3}" destId="{F232715D-6ABC-4F9A-BB6B-D55590CAEE13}" srcOrd="0" destOrd="0" presId="urn:microsoft.com/office/officeart/2018/2/layout/IconLabelList"/>
    <dgm:cxn modelId="{4C7E3684-6527-426A-9637-507CACA8FCBD}" type="presParOf" srcId="{B91510BE-7177-4CE4-A090-5BBCDE897A34}" destId="{B5CCA2E9-2C97-417C-B002-B3566B0B23A4}" srcOrd="0" destOrd="0" presId="urn:microsoft.com/office/officeart/2018/2/layout/IconLabelList"/>
    <dgm:cxn modelId="{64C0C44F-E5C9-47FA-9C8A-9C2572382224}" type="presParOf" srcId="{B5CCA2E9-2C97-417C-B002-B3566B0B23A4}" destId="{5BE650B4-A537-4482-BAD4-8FCEDE71DECD}" srcOrd="0" destOrd="0" presId="urn:microsoft.com/office/officeart/2018/2/layout/IconLabelList"/>
    <dgm:cxn modelId="{98FEBDF3-9481-4752-9472-EB56A2842F74}" type="presParOf" srcId="{B5CCA2E9-2C97-417C-B002-B3566B0B23A4}" destId="{1C4DE2A3-6695-43FA-9559-76C663FC183F}" srcOrd="1" destOrd="0" presId="urn:microsoft.com/office/officeart/2018/2/layout/IconLabelList"/>
    <dgm:cxn modelId="{048608EE-29A1-4D13-8D19-BD192FD07F27}" type="presParOf" srcId="{B5CCA2E9-2C97-417C-B002-B3566B0B23A4}" destId="{F232715D-6ABC-4F9A-BB6B-D55590CAEE13}" srcOrd="2" destOrd="0" presId="urn:microsoft.com/office/officeart/2018/2/layout/IconLabelList"/>
    <dgm:cxn modelId="{F5182789-5F42-4803-B0DC-0C1834317A69}" type="presParOf" srcId="{B91510BE-7177-4CE4-A090-5BBCDE897A34}" destId="{CE2F4C3E-0B65-491F-964D-0E975C644D7F}" srcOrd="1" destOrd="0" presId="urn:microsoft.com/office/officeart/2018/2/layout/IconLabelList"/>
    <dgm:cxn modelId="{2BCF5DF8-586D-4EA3-B529-B22B193D27F2}" type="presParOf" srcId="{B91510BE-7177-4CE4-A090-5BBCDE897A34}" destId="{5F56CA50-EBF0-4BA0-BDE1-4DF5C2A372C2}" srcOrd="2" destOrd="0" presId="urn:microsoft.com/office/officeart/2018/2/layout/IconLabelList"/>
    <dgm:cxn modelId="{A4AE381C-0417-40F6-B568-BE359126A75D}" type="presParOf" srcId="{5F56CA50-EBF0-4BA0-BDE1-4DF5C2A372C2}" destId="{68003CED-B7C3-42BD-8FE5-918E4AFCC9FB}" srcOrd="0" destOrd="0" presId="urn:microsoft.com/office/officeart/2018/2/layout/IconLabelList"/>
    <dgm:cxn modelId="{672008BC-4D10-4FDC-AA1E-B63623B3DD8E}" type="presParOf" srcId="{5F56CA50-EBF0-4BA0-BDE1-4DF5C2A372C2}" destId="{3FE6A922-0CD4-4580-B6EE-C9FCBCA46008}" srcOrd="1" destOrd="0" presId="urn:microsoft.com/office/officeart/2018/2/layout/IconLabelList"/>
    <dgm:cxn modelId="{472010FD-9420-4980-9919-2947D8DDD845}" type="presParOf" srcId="{5F56CA50-EBF0-4BA0-BDE1-4DF5C2A372C2}" destId="{358C6617-48ED-4FC0-8E6B-C830202633E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650B4-A537-4482-BAD4-8FCEDE71DECD}">
      <dsp:nvSpPr>
        <dsp:cNvPr id="0" name=""/>
        <dsp:cNvSpPr/>
      </dsp:nvSpPr>
      <dsp:spPr>
        <a:xfrm>
          <a:off x="1743228" y="37135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2715D-6ABC-4F9A-BB6B-D55590CAEE13}">
      <dsp:nvSpPr>
        <dsp:cNvPr id="0" name=""/>
        <dsp:cNvSpPr/>
      </dsp:nvSpPr>
      <dsp:spPr>
        <a:xfrm>
          <a:off x="555228" y="27855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/>
            <a:t>Arduino</a:t>
          </a:r>
        </a:p>
      </dsp:txBody>
      <dsp:txXfrm>
        <a:off x="555228" y="2785589"/>
        <a:ext cx="4320000" cy="720000"/>
      </dsp:txXfrm>
    </dsp:sp>
    <dsp:sp modelId="{68003CED-B7C3-42BD-8FE5-918E4AFCC9FB}">
      <dsp:nvSpPr>
        <dsp:cNvPr id="0" name=""/>
        <dsp:cNvSpPr/>
      </dsp:nvSpPr>
      <dsp:spPr>
        <a:xfrm>
          <a:off x="6819228" y="37135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6617-48ED-4FC0-8E6B-C830202633E2}">
      <dsp:nvSpPr>
        <dsp:cNvPr id="0" name=""/>
        <dsp:cNvSpPr/>
      </dsp:nvSpPr>
      <dsp:spPr>
        <a:xfrm>
          <a:off x="5631228" y="27855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/>
            <a:t>Git Hub</a:t>
          </a:r>
        </a:p>
      </dsp:txBody>
      <dsp:txXfrm>
        <a:off x="5631228" y="278558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pt-BR" alt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0425A88-FBB5-4F9B-B996-F89AEC339FDB}" type="datetimeFigureOut">
              <a:rPr lang="pt-BR" altLang="pt-BR" smtClean="0"/>
              <a:t>12/03/2020</a:t>
            </a:fld>
            <a:endParaRPr lang="pt-BR" alt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pt-BR" alt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pt-BR" altLang="pt-BR"/>
              <a:t>Editar estilos de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1A769D50-DD49-434B-B32F-0FAC799A8CF4}" type="slidenum">
              <a:rPr lang="pt-BR" altLang="pt-BR" smtClean="0"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2138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pt-BR" alt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 numCol="1"/>
          <a:lstStyle/>
          <a:p>
            <a:fld id="{1A769D50-DD49-434B-B32F-0FAC799A8CF4}" type="slidenum">
              <a:rPr lang="pt-BR" altLang="pt-BR" smtClean="0"/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6347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O que </a:t>
            </a:r>
            <a:r>
              <a:rPr lang="en-US" dirty="0" err="1"/>
              <a:t>falar</a:t>
            </a:r>
            <a:r>
              <a:rPr lang="en-US" dirty="0"/>
              <a:t>: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</a:t>
            </a:r>
            <a:r>
              <a:rPr lang="pt-BR" alt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WineTec</a:t>
            </a:r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uma empresa de tecnologia que desenvolveu um sistema simples e inteligente para gerar os dados de temperatura e umidade dos estabelecimentos de vinhos. Esses dados são captados por sensores e disponibilizados ao proprietário, que por sua vez conseguiria traçar a melhor estratégia, pois estaria em posse das variáveis necessárias.</a:t>
            </a:r>
          </a:p>
          <a:p>
            <a:endParaRPr lang="pt-BR" alt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A769D50-DD49-434B-B32F-0FAC799A8CF4}" type="slidenum">
              <a:rPr lang="pt-BR" altLang="pt-BR" smtClean="0"/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9044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pt-BR" alt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A769D50-DD49-434B-B32F-0FAC799A8CF4}" type="slidenum">
              <a:rPr lang="pt-BR" altLang="pt-BR" smtClean="0"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898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O que </a:t>
            </a:r>
            <a:r>
              <a:rPr lang="en-US" dirty="0" err="1"/>
              <a:t>falar</a:t>
            </a:r>
            <a:r>
              <a:rPr lang="en-US" dirty="0"/>
              <a:t>: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dirty="0"/>
              <a:t>No ano de 2019, o mercado de vinhos brasileiros obteve um superávit de 3,4% em relação ao ano de 2018, que por sua vez obteve um crescimento de 13% em relação a 2017 (ambos os dados são retirados do </a:t>
            </a:r>
            <a:r>
              <a:rPr lang="pt-BR" altLang="pt-BR" dirty="0" err="1"/>
              <a:t>Ibravin</a:t>
            </a:r>
            <a:r>
              <a:rPr lang="pt-BR" altLang="pt-BR" dirty="0"/>
              <a:t> Instituto brasileiro do vinho), portanto apresenta de forma consolidada um crescimento linear, mesmo com as altas taxas impostas no último ano sobre os vinhos europeus importados para o Brasil que já chega a 25%. De acordo com o </a:t>
            </a:r>
            <a:r>
              <a:rPr lang="pt-BR" altLang="pt-BR" dirty="0" err="1"/>
              <a:t>Wine</a:t>
            </a:r>
            <a:r>
              <a:rPr lang="pt-BR" altLang="pt-BR" dirty="0"/>
              <a:t> </a:t>
            </a:r>
            <a:r>
              <a:rPr lang="pt-BR" altLang="pt-BR" dirty="0" err="1"/>
              <a:t>Intelligence</a:t>
            </a:r>
            <a:r>
              <a:rPr lang="pt-BR" altLang="pt-BR" dirty="0"/>
              <a:t>, o consumo de vinho em 2019 alcançou 32 </a:t>
            </a:r>
            <a:r>
              <a:rPr lang="pt-BR" altLang="pt-BR" dirty="0" err="1"/>
              <a:t>millhões</a:t>
            </a:r>
            <a:r>
              <a:rPr lang="pt-BR" altLang="pt-BR" dirty="0"/>
              <a:t> de pessoas, isso representa aproximadamente 15% de toda a população brasileira.</a:t>
            </a:r>
          </a:p>
          <a:p>
            <a:endParaRPr lang="pt-BR" alt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A769D50-DD49-434B-B32F-0FAC799A8CF4}" type="slidenum">
              <a:rPr lang="pt-BR" altLang="pt-BR" smtClean="0"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7790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dirty="0"/>
              <a:t>O que falar: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dirty="0"/>
              <a:t>Além disso, produção de vinhos envolve diversos processos, desde a seleção de espécies de uvas a serem plantadas, preparo do solo, técnicas de plantio e colheita, fermentação, até a maturação do vinho.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etapa é influenciada por muitas variáveis.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Cerca de 90% dos vinhos produzidos no mundo são considerados jovens, ou seja, são vinhos que passaram pelo processo de fabricação e fermentação e em seguida foram colocados para comercialização. São bebidas de consumo rápido, para serem abertos no mesmo ano da fabricação, ou no máximo alguns anos depois. Os outros 10% são vinhos de guarda. Os vinhos jovens sofrem processos de maturação e armazenamento mais rápidos e são produzidos em grandes quantidades. Isso exige um excelente controle das características de produção, armazenamento e distribuição. 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outro lado, os vinhos de guarda sofrem processos mais complexos de maturação que podem durar mais de 3 anos, como a maturação em barris de carvalho, por exemplo. O fato de o processo produtivo ser longo e dispendioso requer melhor controle das condições de armazenamento e processos de maturação a fim de minimizar perdas durante essa fase e garantir um vinho de melhor qualidade.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diagrama mostra as variáveis que podem acontecer em todo o processo produtivo do vinho.</a:t>
            </a:r>
          </a:p>
          <a:p>
            <a:endParaRPr lang="pt-BR" alt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A769D50-DD49-434B-B32F-0FAC799A8CF4}" type="slidenum">
              <a:rPr lang="pt-BR" altLang="pt-BR" smtClean="0"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99975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O que </a:t>
            </a:r>
            <a:r>
              <a:rPr lang="en-US" dirty="0" err="1"/>
              <a:t>falar</a:t>
            </a:r>
            <a:r>
              <a:rPr lang="en-US" dirty="0"/>
              <a:t>: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crescimento emergente desse mercado, é de extrema importância para os produtores e revendedores de vinhos se reinventarem, melhorando o processo de produção e armazenagem dos vinhos. O grande problema é que com o aumento desse mercado, se torna cada vez mais complicado realizar essas tarefas de forma prática, constante e eficiente , administrar um local com uma quantidade grande de produtos, e infinitas outras variáveis é uma tarefa cansativa, e que não produz os resultados desejados.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conta disso o maior desafio dos produtores de vinho é em primeiro lugar é criar o ambiente adequado para a armazenagem do vinho. Isto é: Controle de temperatura, e umidade.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Ambientes excessivamente úmidos podem fazer com que as caixas, rótulos e até mesmo rolhas mudam sua estrutura, gerando uma perda de centenas, as vezes milhares de reais no desperdício de produtos.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resolver esses problemas há algumas hipóteses: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1º o mais comum nas adegas de pequeno porte ainda é o controle manual da temperatura, mas isso não é adequado, pois é muito impreciso, e gera muitos erros, a longo prazo pode se tornar irreversível.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2º Controle por refrigeradores: Esse sistema já funciona melhor, pois garante que o ambiente esteja em uma temperatura adequada e uniforme, mas por questões de custo, tentar administrar o controle de temperatura e umidade apenas com esse método se torna inviável, a compra de muitos aparelhos geraria um gasto que não é justificado pelos ganhos, sem considerar a manutenção e gasto elétrico.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alt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Independentemente do tipo de vinho, a temperatura, umidade e luminosidade têm um papel fundamental na eficiência e qualidade da sua maturação e armazenamento.  </a:t>
            </a:r>
            <a:endParaRPr lang="pt-BR" alt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A769D50-DD49-434B-B32F-0FAC799A8CF4}" type="slidenum">
              <a:rPr lang="pt-BR" altLang="pt-BR" smtClean="0"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95703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O que </a:t>
            </a:r>
            <a:r>
              <a:rPr lang="en-US" dirty="0" err="1"/>
              <a:t>falar</a:t>
            </a:r>
            <a:r>
              <a:rPr lang="en-US" dirty="0"/>
              <a:t>:</a:t>
            </a: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implementação de sensores de temperatura e umidade fornecem dados que são essenciais para análise de qualidade e otimização dos processos produtivos, permitindo a empresa atuar diretamente na melhoria constante de seus processos a cada safra.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equipamento demonstraria as oscilações de temperatura e umidade no ambiente, auxiliando o proprietário a definir a melhor sua estratégia para comercializar os vinhos. Por exemplo, dependendo da temperatura média da adega, qual o melhor tipo de vinho a ser comercializado? Existem algum vinho, ou conjunto de vinhos que está com a temperatura errada? Qual a variação de temperatura de um espaço para ouro na adega? A umidade está correta?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Utilizando-se desse método, o produtor ou revendedor conseguir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</a:t>
            </a:r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evitar perdas de mercadoria, e até mesmo aumentar seus lucros, otimizaria o ambiente para vender os vinhos corretos, pois agora teria os dados precisos de temperatura e umidade de seu estabelecimento, gerando mais lucro e efetividade no processo de comercialização.</a:t>
            </a:r>
          </a:p>
          <a:p>
            <a:r>
              <a:rPr lang="pt-BR" alt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pt-BR" alt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A769D50-DD49-434B-B32F-0FAC799A8CF4}" type="slidenum">
              <a:rPr lang="pt-BR" altLang="pt-BR" smtClean="0"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8741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pt-BR" altLang="pt-BR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1A769D50-DD49-434B-B32F-0FAC799A8CF4}" type="slidenum">
              <a:rPr lang="pt-BR" altLang="pt-BR" smtClean="0"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12433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pt-BR" alt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 numCol="1"/>
          <a:lstStyle/>
          <a:p>
            <a:fld id="{1A769D50-DD49-434B-B32F-0FAC799A8CF4}" type="slidenum">
              <a:rPr lang="pt-BR" altLang="pt-BR" smtClean="0"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2091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numCol="1"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 numCol="1"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24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8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numCol="1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7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numCol="1"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numCol="1"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numCol="1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0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numCol="1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numCol="1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numCol="1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3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numCol="1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5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9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numCol="1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numCol="1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4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numCol="1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numCol="1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numCol="1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numCol="1"/>
          <a:lstStyle/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5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4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rk.adobe.com/pt-BR/sp/design/page/9e2e72d5-65ed-4d2e-871f-aa9ed852109c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471D98A4-63C4-4A75-BD52-CB7C4B6743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24B0C-FA9B-4151-BA52-61A7179E0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numCol="1" anchor="ctr">
            <a:normAutofit/>
          </a:bodyPr>
          <a:lstStyle/>
          <a:p>
            <a:pPr algn="ctr"/>
            <a:r>
              <a:rPr lang="en-US" sz="4000"/>
              <a:t>WineTec</a:t>
            </a:r>
            <a:endParaRPr lang="pt-BR" altLang="pt-BR" sz="400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EFEA0E-2C50-4174-B763-08CC0669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numCol="1" anchor="ctr">
            <a:normAutofit fontScale="92500"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Empresa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Tecnologia</a:t>
            </a:r>
            <a:r>
              <a:rPr lang="en-US" sz="2000" dirty="0">
                <a:solidFill>
                  <a:schemeClr val="bg1"/>
                </a:solidFill>
              </a:rPr>
              <a:t> para o </a:t>
            </a:r>
            <a:r>
              <a:rPr lang="en-US" sz="2000" dirty="0" err="1">
                <a:solidFill>
                  <a:schemeClr val="bg1"/>
                </a:solidFill>
              </a:rPr>
              <a:t>controle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qualidade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vinhos</a:t>
            </a:r>
            <a:endParaRPr lang="pt-BR" altLang="pt-BR" sz="2000" dirty="0">
              <a:solidFill>
                <a:schemeClr val="bg1"/>
              </a:solidFill>
            </a:endParaRPr>
          </a:p>
        </p:txBody>
      </p:sp>
      <p:pic>
        <p:nvPicPr>
          <p:cNvPr id="5" name="Picture 6" descr="Resultado de imagem para adega">
            <a:extLst>
              <a:ext uri="{FF2B5EF4-FFF2-40B4-BE49-F238E27FC236}">
                <a16:creationId xmlns:a16="http://schemas.microsoft.com/office/drawing/2014/main" id="{8DE819F3-192F-4168-BFB1-E02E17A0C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9" r="15950"/>
          <a:stretch/>
        </p:blipFill>
        <p:spPr>
          <a:xfrm>
            <a:off x="246888" y="299258"/>
            <a:ext cx="2834640" cy="40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vinhos">
            <a:extLst>
              <a:ext uri="{FF2B5EF4-FFF2-40B4-BE49-F238E27FC236}">
                <a16:creationId xmlns:a16="http://schemas.microsoft.com/office/drawing/2014/main" id="{31D3249F-FBD8-4063-ABBD-0AE57BEF2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5" r="50643" b="-1"/>
          <a:stretch/>
        </p:blipFill>
        <p:spPr>
          <a:xfrm>
            <a:off x="3200400" y="299258"/>
            <a:ext cx="2834640" cy="40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m para vinhos">
            <a:extLst>
              <a:ext uri="{FF2B5EF4-FFF2-40B4-BE49-F238E27FC236}">
                <a16:creationId xmlns:a16="http://schemas.microsoft.com/office/drawing/2014/main" id="{4A3C696C-692B-4231-968F-34C08E374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1" r="33010" b="-2"/>
          <a:stretch/>
        </p:blipFill>
        <p:spPr>
          <a:xfrm>
            <a:off x="6153912" y="299258"/>
            <a:ext cx="2834640" cy="40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Uma imagem contendo guarda-chuva  Descrição gerada automaticamente">
            <a:extLst>
              <a:ext uri="{FF2B5EF4-FFF2-40B4-BE49-F238E27FC236}">
                <a16:creationId xmlns:a16="http://schemas.microsoft.com/office/drawing/2014/main" id="{7C38FC0B-0620-4591-8F4B-F0692923D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21" r="26341" b="-1"/>
          <a:stretch/>
        </p:blipFill>
        <p:spPr>
          <a:xfrm>
            <a:off x="9107424" y="299258"/>
            <a:ext cx="2834640" cy="40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pt-BR" altLang="pt-BR" dirty="0"/>
              <a:t>Principais Requisitos/Funcionalidades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1540" y="2400300"/>
            <a:ext cx="5006340" cy="4251960"/>
          </a:xfrm>
        </p:spPr>
        <p:txBody>
          <a:bodyPr numCol="1">
            <a:normAutofit/>
          </a:bodyPr>
          <a:lstStyle/>
          <a:p>
            <a:r>
              <a:rPr lang="pt-BR" altLang="pt-BR" dirty="0"/>
              <a:t>Simulador financeiro</a:t>
            </a:r>
          </a:p>
          <a:p>
            <a:pPr lvl="1"/>
            <a:r>
              <a:rPr lang="pt-BR" altLang="pt-BR" sz="2200" dirty="0"/>
              <a:t>Mostra o quanto você pode ganhar com a solução da </a:t>
            </a:r>
            <a:r>
              <a:rPr lang="pt-BR" altLang="pt-BR" dirty="0" err="1"/>
              <a:t>WineTec</a:t>
            </a:r>
            <a:endParaRPr lang="pt-BR" altLang="pt-BR" dirty="0"/>
          </a:p>
          <a:p>
            <a:pPr lvl="1"/>
            <a:endParaRPr lang="pt-BR" altLang="pt-BR" dirty="0"/>
          </a:p>
          <a:p>
            <a:r>
              <a:rPr lang="pt-BR" altLang="pt-BR" dirty="0"/>
              <a:t>Banco de Dados</a:t>
            </a:r>
          </a:p>
          <a:p>
            <a:pPr lvl="1"/>
            <a:r>
              <a:rPr lang="pt-BR" altLang="pt-BR" sz="2200" dirty="0"/>
              <a:t>Acesso as informações coletadas pelos sensores, para </a:t>
            </a:r>
            <a:r>
              <a:rPr lang="pt-BR" altLang="pt-BR" sz="2200" b="1" dirty="0"/>
              <a:t>tomada de decisão</a:t>
            </a:r>
            <a:r>
              <a:rPr lang="pt-BR" altLang="pt-BR" sz="2200" dirty="0"/>
              <a:t>.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652260" y="2400300"/>
            <a:ext cx="4297680" cy="425196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dirty="0"/>
              <a:t>Sensores</a:t>
            </a:r>
          </a:p>
          <a:p>
            <a:pPr lvl="1"/>
            <a:r>
              <a:rPr lang="pt-BR" altLang="pt-BR" sz="2200" dirty="0"/>
              <a:t>Coleta, e categoriza os dados da Adega</a:t>
            </a:r>
          </a:p>
          <a:p>
            <a:pPr lvl="1"/>
            <a:endParaRPr lang="pt-BR" altLang="pt-BR" sz="2200" dirty="0"/>
          </a:p>
          <a:p>
            <a:pPr lvl="1"/>
            <a:endParaRPr lang="pt-BR" altLang="pt-BR" sz="2200" dirty="0"/>
          </a:p>
          <a:p>
            <a:r>
              <a:rPr lang="pt-BR" altLang="pt-BR" dirty="0"/>
              <a:t>Website</a:t>
            </a:r>
          </a:p>
          <a:p>
            <a:pPr lvl="1"/>
            <a:r>
              <a:rPr lang="pt-BR" altLang="pt-BR" sz="2200" dirty="0"/>
              <a:t>Acesso a uma plataforma digital</a:t>
            </a:r>
          </a:p>
          <a:p>
            <a:pPr lvl="1"/>
            <a:r>
              <a:rPr lang="pt-BR" altLang="pt-BR" sz="2200" dirty="0"/>
              <a:t>Todos os dados serão evidenciados</a:t>
            </a:r>
          </a:p>
          <a:p>
            <a:pPr lvl="1"/>
            <a:endParaRPr lang="pt-BR" altLang="pt-BR" sz="22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39722" r="16667" b="41945"/>
          <a:stretch/>
        </p:blipFill>
        <p:spPr>
          <a:xfrm>
            <a:off x="8118919" y="7083903"/>
            <a:ext cx="1887093" cy="48088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50250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53B8A1A-F60D-41BB-AF0B-89F2C070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0C4D3-4F2C-40D4-9E48-D8AF5E02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 vert="horz" lIns="91440" tIns="45720" rIns="91440" bIns="45720" numCol="1" rtlCol="0"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Protótipo</a:t>
            </a:r>
            <a:r>
              <a:rPr lang="en-US" sz="2800" dirty="0">
                <a:solidFill>
                  <a:schemeClr val="bg1"/>
                </a:solidFill>
              </a:rPr>
              <a:t> do Site </a:t>
            </a:r>
            <a:r>
              <a:rPr lang="en-US" sz="2800" dirty="0" err="1">
                <a:solidFill>
                  <a:schemeClr val="bg1"/>
                </a:solidFill>
              </a:rPr>
              <a:t>Institucional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22F5FD5-575D-456C-96FA-58E13168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 numCol="1">
            <a:normAutofit/>
          </a:bodyPr>
          <a:lstStyle/>
          <a:p>
            <a:endParaRPr lang="pt-BR" altLang="pt-BR" sz="1700" dirty="0"/>
          </a:p>
        </p:txBody>
      </p:sp>
      <p:sp>
        <p:nvSpPr>
          <p:cNvPr id="31" name="Espaço Reservado para Conteúdo 2">
            <a:extLst>
              <a:ext uri="{FF2B5EF4-FFF2-40B4-BE49-F238E27FC236}">
                <a16:creationId xmlns:a16="http://schemas.microsoft.com/office/drawing/2014/main" id="{92C9D4D5-5101-4A5C-AFC9-1E0AFF33E06B}"/>
              </a:ext>
            </a:extLst>
          </p:cNvPr>
          <p:cNvSpPr txBox="1">
            <a:spLocks/>
          </p:cNvSpPr>
          <p:nvPr/>
        </p:nvSpPr>
        <p:spPr>
          <a:xfrm>
            <a:off x="1115568" y="2478024"/>
            <a:ext cx="10168128" cy="369417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altLang="pt-BR" dirty="0">
              <a:solidFill>
                <a:srgbClr val="FF0000"/>
              </a:solidFill>
            </a:endParaRPr>
          </a:p>
        </p:txBody>
      </p:sp>
      <p:pic>
        <p:nvPicPr>
          <p:cNvPr id="6" name="Imagem 5" descr="Tela de celular com texto preto sobre fundo branco  Descrição gerada automaticamente">
            <a:extLst>
              <a:ext uri="{FF2B5EF4-FFF2-40B4-BE49-F238E27FC236}">
                <a16:creationId xmlns:a16="http://schemas.microsoft.com/office/drawing/2014/main" id="{8E94A8E3-A107-4E69-9761-3101E1AE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652" y="1874940"/>
            <a:ext cx="5140656" cy="372697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2634427" y="6141443"/>
            <a:ext cx="6096000" cy="92333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>
              <a:spcAft>
                <a:spcPts val="600"/>
              </a:spcAft>
            </a:pPr>
            <a:r>
              <a:rPr lang="pt-BR" altLang="pt-BR" dirty="0">
                <a:hlinkClick r:id="rId4"/>
              </a:rPr>
              <a:t>https://spark.adobe.com/pt-BR/sp/design/page/9e2e72d5-65ed-4d2e-871f-aa9ed852109c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9471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F67056-C6EA-4744-94BB-673F6E1D6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Protótipo</a:t>
            </a:r>
            <a:r>
              <a:rPr lang="en-US" dirty="0"/>
              <a:t> da </a:t>
            </a:r>
            <a:r>
              <a:rPr lang="en-US"/>
              <a:t>tela</a:t>
            </a:r>
            <a:r>
              <a:rPr lang="en-US" dirty="0"/>
              <a:t> do </a:t>
            </a:r>
            <a:r>
              <a:rPr lang="en-US"/>
              <a:t>cliente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285F211-BD67-4A49-8312-40104A1D0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244" y="1997400"/>
            <a:ext cx="7095511" cy="4718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4353C-0A56-4207-B0EC-34D07F39B32F}"/>
              </a:ext>
            </a:extLst>
          </p:cNvPr>
          <p:cNvSpPr/>
          <p:nvPr/>
        </p:nvSpPr>
        <p:spPr>
          <a:xfrm>
            <a:off x="8453223" y="6416697"/>
            <a:ext cx="1190532" cy="293059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08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08C7FC-10DD-4DFF-8863-B698C056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pPr algn="ctr"/>
            <a:r>
              <a:rPr lang="en-US"/>
              <a:t>Finanças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EF8403ED-DCC9-4694-8F3C-F5DEAABEA4D0}"/>
              </a:ext>
            </a:extLst>
          </p:cNvPr>
          <p:cNvSpPr txBox="1">
            <a:spLocks/>
          </p:cNvSpPr>
          <p:nvPr/>
        </p:nvSpPr>
        <p:spPr>
          <a:xfrm>
            <a:off x="12803346" y="5125131"/>
            <a:ext cx="2103882" cy="349146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rgbClr val="FF0000"/>
                </a:solidFill>
              </a:rPr>
              <a:t>Abrir</a:t>
            </a:r>
            <a:r>
              <a:rPr lang="en-US" sz="1600" dirty="0">
                <a:solidFill>
                  <a:srgbClr val="FF0000"/>
                </a:solidFill>
              </a:rPr>
              <a:t> HTML/JS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pt-BR" alt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042081"/>
            <a:ext cx="10224984" cy="45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3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23931-00A4-4753-A18B-30E680C9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Dados </a:t>
            </a:r>
            <a:r>
              <a:rPr lang="en-US" dirty="0" err="1"/>
              <a:t>computados</a:t>
            </a:r>
            <a:endParaRPr lang="pt-BR" alt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C98D6C-913C-4C27-BB77-3C707F18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5665" y="3788946"/>
            <a:ext cx="2811379" cy="696066"/>
          </a:xfrm>
        </p:spPr>
        <p:txBody>
          <a:bodyPr numCol="1">
            <a:normAutofit fontScale="92500" lnSpcReduction="10000"/>
          </a:bodyPr>
          <a:lstStyle/>
          <a:p>
            <a:r>
              <a:rPr lang="en-US" sz="1600">
                <a:solidFill>
                  <a:srgbClr val="FF0000"/>
                </a:solidFill>
              </a:rPr>
              <a:t>Abrir o MySQL</a:t>
            </a:r>
          </a:p>
          <a:p>
            <a:r>
              <a:rPr lang="en-US" sz="1600">
                <a:solidFill>
                  <a:srgbClr val="FF0000"/>
                </a:solidFill>
              </a:rPr>
              <a:t>Tabelas/ modelo de dados </a:t>
            </a:r>
          </a:p>
          <a:p>
            <a:endParaRPr lang="pt-BR" altLang="pt-BR" sz="1600" dirty="0">
              <a:solidFill>
                <a:srgbClr val="FF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39722" r="16667" b="41945"/>
          <a:stretch/>
        </p:blipFill>
        <p:spPr>
          <a:xfrm>
            <a:off x="12877809" y="5212062"/>
            <a:ext cx="1887093" cy="48088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F5F07B-8AD2-4226-B8B9-C302C6D85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03" r="8940"/>
          <a:stretch/>
        </p:blipFill>
        <p:spPr>
          <a:xfrm>
            <a:off x="13092334" y="-380696"/>
            <a:ext cx="7889310" cy="18578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92AF6C-4530-4903-A873-682C162D0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665" y="1075464"/>
            <a:ext cx="7792256" cy="27134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5FE379-0ECF-40DE-AAE9-B1F61A0B32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789"/>
          <a:stretch/>
        </p:blipFill>
        <p:spPr>
          <a:xfrm>
            <a:off x="12245696" y="4713612"/>
            <a:ext cx="5715000" cy="15629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8DC3404-884C-4AAA-8918-278B038F0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8444" y="1589752"/>
            <a:ext cx="10842983" cy="43983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65F166E-214A-4BE3-A6F2-DBA3BD853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8444" y="1383463"/>
            <a:ext cx="6722681" cy="25508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6E1993-346B-440E-AE8D-CA4A171CA1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44" y="2120702"/>
            <a:ext cx="12011025" cy="1076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DB1E89-97BD-4856-9BF2-40C5FA2495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44"/>
          <a:stretch/>
        </p:blipFill>
        <p:spPr>
          <a:xfrm>
            <a:off x="302410" y="3429000"/>
            <a:ext cx="11210925" cy="26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A731B-7C48-4767-8A63-EA26A6C8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Dados </a:t>
            </a:r>
            <a:r>
              <a:rPr lang="en-US" dirty="0" err="1"/>
              <a:t>computados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9FDBCF-DF73-4523-AEF0-D1EDE377E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504F21-61C7-4F1D-9E06-F0964404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167699"/>
            <a:ext cx="100203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5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E61FF-0062-48B8-B621-C9C4B1E1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Dados </a:t>
            </a:r>
            <a:r>
              <a:rPr lang="en-US" dirty="0" err="1"/>
              <a:t>computados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8A5910-A718-4C3E-9DB3-6CB4C8764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FCA808-7E75-4D96-BA3C-5ABCF9FD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484" y="2144701"/>
            <a:ext cx="6197031" cy="45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pPr algn="ctr"/>
            <a:r>
              <a:rPr lang="en-US" altLang="pt-BR"/>
              <a:t>Registro de temperatura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B63C4D-3C54-437C-A019-E0CACA8D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355008"/>
            <a:ext cx="5596128" cy="36654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532415"/>
            <a:ext cx="5596128" cy="13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numCol="1" rtlCol="0" anchor="ctr">
            <a:normAutofit/>
          </a:bodyPr>
          <a:lstStyle/>
          <a:p>
            <a:pPr algn="ctr"/>
            <a:r>
              <a:rPr lang="en-US" altLang="pt-BR"/>
              <a:t>Registro de umidade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05448F-03CF-4247-86AD-7A1D1A78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"/>
          <a:stretch/>
        </p:blipFill>
        <p:spPr>
          <a:xfrm>
            <a:off x="385572" y="2390274"/>
            <a:ext cx="5596128" cy="3644188"/>
          </a:xfrm>
          <a:prstGeom prst="rect">
            <a:avLst/>
          </a:prstGeom>
        </p:spPr>
      </p:pic>
      <p:pic>
        <p:nvPicPr>
          <p:cNvPr id="8" name="Imagem 7" descr="Tela de celular com texto preto sobre fundo branco&#10;&#10;Descrição gerada automaticamen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536727"/>
            <a:ext cx="5596128" cy="13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6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A120F-601B-4FC1-82A0-F3E49A5E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endParaRPr lang="pt-BR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2D2B8BE-DF44-472A-BDC3-CDA5BE71B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385659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89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0DCB5-7AA9-4DFE-A8E2-654866FA7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159" y="2141117"/>
            <a:ext cx="10645254" cy="4657726"/>
          </a:xfrm>
        </p:spPr>
        <p:txBody>
          <a:bodyPr numCol="1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/>
              <a:t>Quem</a:t>
            </a:r>
            <a:r>
              <a:rPr lang="en-US" b="1" dirty="0"/>
              <a:t> </a:t>
            </a:r>
            <a:r>
              <a:rPr lang="en-US" b="1" dirty="0" err="1"/>
              <a:t>somos</a:t>
            </a:r>
            <a:r>
              <a:rPr lang="en-US" b="1" dirty="0"/>
              <a:t>: </a:t>
            </a:r>
            <a:r>
              <a:rPr lang="pt-BR" altLang="pt-BR" dirty="0"/>
              <a:t>Somos apaixonados por vinho e tecnologia, e acreditamos que exista um vinho perfeito que harmoniza melhor com cada momento e cada pessoa. </a:t>
            </a:r>
          </a:p>
          <a:p>
            <a:pPr marL="0" indent="0">
              <a:buNone/>
            </a:pPr>
            <a:r>
              <a:rPr lang="pt-BR" altLang="pt-BR" dirty="0"/>
              <a:t>A </a:t>
            </a:r>
            <a:r>
              <a:rPr lang="pt-BR" altLang="pt-BR" dirty="0" err="1"/>
              <a:t>WineTec</a:t>
            </a:r>
            <a:r>
              <a:rPr lang="pt-BR" altLang="pt-BR" dirty="0"/>
              <a:t> foi criada com o intuito de proporcionar a melhor qualidade e experiência aos consumidores usando tecnologia de ponta. Somos motivados e preparados para fornecer satisfação, melhor performance de vendas, visando sempre o crescimento dos nossos clientes da melhor forma possível.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pt-BR" altLang="pt-BR" dirty="0"/>
              <a:t>João Vitor Valera Rosa</a:t>
            </a:r>
          </a:p>
          <a:p>
            <a:pPr lvl="1"/>
            <a:r>
              <a:rPr lang="pt-BR" altLang="pt-BR" dirty="0"/>
              <a:t>Julia Marlene Barbosa Lima</a:t>
            </a:r>
          </a:p>
          <a:p>
            <a:pPr lvl="1"/>
            <a:r>
              <a:rPr lang="pt-BR" altLang="pt-BR" dirty="0"/>
              <a:t>Karina Lie Wakassuqui</a:t>
            </a:r>
          </a:p>
          <a:p>
            <a:pPr lvl="1"/>
            <a:r>
              <a:rPr lang="pt-BR" altLang="pt-BR" dirty="0"/>
              <a:t>Leonardo Amâncio da Silva</a:t>
            </a:r>
          </a:p>
          <a:p>
            <a:pPr lvl="1"/>
            <a:r>
              <a:rPr lang="pt-BR" altLang="pt-BR" dirty="0"/>
              <a:t>Mathias de Souza Carvalho </a:t>
            </a:r>
          </a:p>
          <a:p>
            <a:pPr lvl="1"/>
            <a:r>
              <a:rPr lang="pt-BR" altLang="pt-BR" dirty="0"/>
              <a:t>Paula </a:t>
            </a:r>
            <a:r>
              <a:rPr lang="pt-BR" altLang="pt-BR" dirty="0" err="1"/>
              <a:t>Capuano</a:t>
            </a:r>
            <a:r>
              <a:rPr lang="pt-BR" altLang="pt-BR" dirty="0"/>
              <a:t> Macedo</a:t>
            </a:r>
          </a:p>
          <a:p>
            <a:pPr lvl="1"/>
            <a:r>
              <a:rPr lang="pt-BR" altLang="pt-BR" dirty="0"/>
              <a:t>Rafael Rocha de Almeida </a:t>
            </a:r>
          </a:p>
          <a:p>
            <a:pPr lvl="1"/>
            <a:r>
              <a:rPr lang="pt-BR" altLang="pt-BR" dirty="0"/>
              <a:t>Raphael de Oliveira Moitinho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pt-BR" alt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39722" r="16667" b="41945"/>
          <a:stretch/>
        </p:blipFill>
        <p:spPr>
          <a:xfrm>
            <a:off x="3732657" y="509778"/>
            <a:ext cx="4933950" cy="12573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50" name="Picture 2" descr="Resultado de imagem para pessoas desenho">
            <a:extLst>
              <a:ext uri="{FF2B5EF4-FFF2-40B4-BE49-F238E27FC236}">
                <a16:creationId xmlns:a16="http://schemas.microsoft.com/office/drawing/2014/main" id="{D26A9481-7A96-411A-980B-73087D3ED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91"/>
          <a:stretch/>
        </p:blipFill>
        <p:spPr>
          <a:xfrm>
            <a:off x="8666607" y="4572491"/>
            <a:ext cx="2324100" cy="209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7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7C38FC0B-0620-4591-8F4B-F0692923D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0" b="50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024B0C-FA9B-4151-BA52-61A7179E0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444" y="4437104"/>
            <a:ext cx="4081111" cy="868823"/>
          </a:xfrm>
        </p:spPr>
        <p:txBody>
          <a:bodyPr numCol="1" anchor="ctr">
            <a:normAutofit/>
          </a:bodyPr>
          <a:lstStyle/>
          <a:p>
            <a:pPr algn="ctr"/>
            <a:r>
              <a:rPr lang="pt-BR" altLang="pt-BR" sz="4800" dirty="0">
                <a:solidFill>
                  <a:schemeClr val="bg1"/>
                </a:solidFill>
              </a:rPr>
              <a:t>OBRIGADO</a:t>
            </a:r>
          </a:p>
        </p:txBody>
      </p:sp>
      <p:pic>
        <p:nvPicPr>
          <p:cNvPr id="4" name="Picture 8" descr="Resultado de imagem para vinhos fundo branco">
            <a:extLst>
              <a:ext uri="{FF2B5EF4-FFF2-40B4-BE49-F238E27FC236}">
                <a16:creationId xmlns:a16="http://schemas.microsoft.com/office/drawing/2014/main" id="{B39774A6-D4A8-42D4-8DAA-82C48D2ED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1" t="4092" r="14469" b="3162"/>
          <a:stretch/>
        </p:blipFill>
        <p:spPr>
          <a:xfrm>
            <a:off x="5259805" y="1913022"/>
            <a:ext cx="1672390" cy="21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3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9A3B95-79F2-43F4-9BB7-6BC97F27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nós</a:t>
            </a: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B33063-AC35-4B52-BE51-FDDCA4638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269" y="449179"/>
            <a:ext cx="6277468" cy="612808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altLang="pt-BR" sz="1800" b="1" dirty="0"/>
              <a:t>Missão</a:t>
            </a:r>
          </a:p>
          <a:p>
            <a:pPr lvl="1">
              <a:lnSpc>
                <a:spcPct val="100000"/>
              </a:lnSpc>
            </a:pPr>
            <a:r>
              <a:rPr lang="pt-BR" altLang="pt-BR" sz="1800" dirty="0"/>
              <a:t>Inovação e simplificação no armazenamento do vinho, monitorando–o para manter o seu sabor e sua qualidade. Preocupação em proporcionar momentos únicos na degustação de vinhos. </a:t>
            </a:r>
            <a:endParaRPr lang="pt-BR" altLang="pt-BR" sz="1800" b="1" dirty="0"/>
          </a:p>
          <a:p>
            <a:pPr>
              <a:lnSpc>
                <a:spcPct val="100000"/>
              </a:lnSpc>
            </a:pPr>
            <a:r>
              <a:rPr lang="pt-BR" altLang="pt-BR" sz="1800" b="1" dirty="0"/>
              <a:t>Visão</a:t>
            </a:r>
          </a:p>
          <a:p>
            <a:pPr lvl="1">
              <a:lnSpc>
                <a:spcPct val="100000"/>
              </a:lnSpc>
            </a:pPr>
            <a:r>
              <a:rPr lang="pt-BR" sz="1800" dirty="0"/>
              <a:t>Tornar-se referência nacional no monitoramento de adegas de vinho. Trabalhar com otimismo para criar soluções que simplifiquem a vida de nossos clientes e melhore sua competitividade no mercado. Construir alicerces fortes na confiança, inovação e alta performance nos negócios.</a:t>
            </a:r>
            <a:endParaRPr lang="pt-BR" altLang="pt-BR" sz="1800" b="1" dirty="0"/>
          </a:p>
          <a:p>
            <a:pPr>
              <a:lnSpc>
                <a:spcPct val="100000"/>
              </a:lnSpc>
            </a:pPr>
            <a:r>
              <a:rPr lang="pt-BR" altLang="pt-BR" sz="1800" b="1" dirty="0"/>
              <a:t>Valores</a:t>
            </a:r>
          </a:p>
          <a:p>
            <a:pPr lvl="1">
              <a:lnSpc>
                <a:spcPct val="100000"/>
              </a:lnSpc>
            </a:pPr>
            <a:r>
              <a:rPr lang="pt-BR" altLang="pt-BR" sz="1800" dirty="0"/>
              <a:t>Entregar mais do que o esperado</a:t>
            </a:r>
          </a:p>
          <a:p>
            <a:pPr lvl="1">
              <a:lnSpc>
                <a:spcPct val="100000"/>
              </a:lnSpc>
            </a:pPr>
            <a:r>
              <a:rPr lang="pt-BR" altLang="pt-BR" sz="1800" dirty="0"/>
              <a:t>Ser positivo e construir as oportunidades </a:t>
            </a:r>
          </a:p>
          <a:p>
            <a:pPr lvl="1">
              <a:lnSpc>
                <a:spcPct val="100000"/>
              </a:lnSpc>
            </a:pPr>
            <a:r>
              <a:rPr lang="pt-BR" altLang="pt-BR" sz="1800" dirty="0"/>
              <a:t>Proporcionar momentos, não coisas</a:t>
            </a:r>
          </a:p>
          <a:p>
            <a:pPr lvl="1">
              <a:lnSpc>
                <a:spcPct val="100000"/>
              </a:lnSpc>
            </a:pPr>
            <a:r>
              <a:rPr lang="pt-BR" altLang="pt-BR" sz="1800" dirty="0"/>
              <a:t>Desenvolver métodos, estratégias e pessoas</a:t>
            </a:r>
          </a:p>
          <a:p>
            <a:pPr lvl="1">
              <a:lnSpc>
                <a:spcPct val="100000"/>
              </a:lnSpc>
            </a:pPr>
            <a:r>
              <a:rPr lang="pt-BR" altLang="pt-BR" sz="1800" dirty="0"/>
              <a:t>Buscar sempre se reinventar</a:t>
            </a:r>
          </a:p>
          <a:p>
            <a:pPr>
              <a:lnSpc>
                <a:spcPct val="100000"/>
              </a:lnSpc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0289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numCol="1" anchor="b">
            <a:normAutofit/>
          </a:bodyPr>
          <a:lstStyle/>
          <a:p>
            <a:r>
              <a:rPr lang="pt-BR" altLang="pt-BR" dirty="0" smtClean="0"/>
              <a:t>Segmento</a:t>
            </a:r>
            <a:endParaRPr lang="pt-BR" altLang="pt-B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 numCol="1">
            <a:normAutofit/>
          </a:bodyPr>
          <a:lstStyle/>
          <a:p>
            <a:r>
              <a:rPr lang="pt-BR" altLang="pt-BR" sz="1800" dirty="0"/>
              <a:t>Controle de qualidade no armazenamento de vinhos. </a:t>
            </a:r>
          </a:p>
          <a:p>
            <a:pPr marL="0" indent="0">
              <a:buNone/>
            </a:pPr>
            <a:endParaRPr lang="pt-BR" altLang="pt-BR" sz="3200" b="1" dirty="0" smtClean="0"/>
          </a:p>
          <a:p>
            <a:pPr marL="0" indent="0">
              <a:buNone/>
            </a:pPr>
            <a:r>
              <a:rPr lang="pt-BR" altLang="pt-BR" sz="3600" dirty="0" smtClean="0"/>
              <a:t>Público</a:t>
            </a:r>
          </a:p>
          <a:p>
            <a:r>
              <a:rPr lang="pt-BR" altLang="pt-BR" sz="1800" dirty="0" smtClean="0"/>
              <a:t> </a:t>
            </a:r>
            <a:r>
              <a:rPr lang="pt-BR" altLang="pt-BR" sz="1800" dirty="0"/>
              <a:t>donos de vinícolas, adegas e restaurantes de alto padrão.</a:t>
            </a:r>
          </a:p>
        </p:txBody>
      </p:sp>
      <p:pic>
        <p:nvPicPr>
          <p:cNvPr id="4" name="Picture 4" descr="Resultado de imagem para v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24" y="1694073"/>
            <a:ext cx="4237686" cy="423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C58C9F-081B-4C4D-ABD1-0206D2AF3C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39722" r="16667" b="41945"/>
          <a:stretch/>
        </p:blipFill>
        <p:spPr>
          <a:xfrm>
            <a:off x="8530399" y="5931759"/>
            <a:ext cx="1887093" cy="48088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215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pt-BR" altLang="pt-BR" dirty="0"/>
              <a:t>Contexto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56774" y="2327896"/>
            <a:ext cx="10323058" cy="3934616"/>
          </a:xfrm>
        </p:spPr>
        <p:txBody>
          <a:bodyPr numCol="1">
            <a:normAutofit fontScale="85000" lnSpcReduction="20000"/>
          </a:bodyPr>
          <a:lstStyle/>
          <a:p>
            <a:r>
              <a:rPr lang="pt-BR" altLang="pt-BR" dirty="0"/>
              <a:t>Mercado Brasileiro - (Dados são retirados do </a:t>
            </a:r>
            <a:r>
              <a:rPr lang="pt-BR" altLang="pt-BR" dirty="0" err="1"/>
              <a:t>Ibravin</a:t>
            </a:r>
            <a:r>
              <a:rPr lang="pt-BR" altLang="pt-BR" dirty="0"/>
              <a:t> - Instituto brasileiro do vinho),</a:t>
            </a:r>
          </a:p>
          <a:p>
            <a:pPr lvl="1"/>
            <a:r>
              <a:rPr lang="pt-BR" altLang="pt-BR" dirty="0"/>
              <a:t>Ano de 2019 - Superávit de 3,4% de consumo em relação ao ano de 2018</a:t>
            </a:r>
          </a:p>
          <a:p>
            <a:pPr lvl="1"/>
            <a:r>
              <a:rPr lang="pt-BR" altLang="pt-BR" dirty="0"/>
              <a:t>Ano de 2018 – o mercado de vinhos cresceu 13% em relação a 2017 </a:t>
            </a:r>
          </a:p>
          <a:p>
            <a:endParaRPr lang="pt-BR" altLang="pt-BR" dirty="0"/>
          </a:p>
          <a:p>
            <a:r>
              <a:rPr lang="pt-BR" altLang="pt-BR" dirty="0"/>
              <a:t>Apresenta de forma consolidada um crescimento linear</a:t>
            </a:r>
          </a:p>
          <a:p>
            <a:endParaRPr lang="pt-BR" altLang="pt-BR" dirty="0"/>
          </a:p>
          <a:p>
            <a:r>
              <a:rPr lang="pt-BR" altLang="pt-BR" dirty="0"/>
              <a:t>De acordo com o </a:t>
            </a:r>
            <a:r>
              <a:rPr lang="pt-BR" altLang="pt-BR" i="1" dirty="0" err="1"/>
              <a:t>Wine</a:t>
            </a:r>
            <a:r>
              <a:rPr lang="pt-BR" altLang="pt-BR" i="1" dirty="0"/>
              <a:t> </a:t>
            </a:r>
            <a:r>
              <a:rPr lang="pt-BR" altLang="pt-BR" i="1" dirty="0" err="1"/>
              <a:t>Intelligence</a:t>
            </a:r>
            <a:r>
              <a:rPr lang="pt-BR" altLang="pt-BR" dirty="0"/>
              <a:t>, o consumo de vinho em 2019 alcançou 32 </a:t>
            </a:r>
            <a:r>
              <a:rPr lang="pt-BR" altLang="pt-BR" dirty="0" err="1"/>
              <a:t>millhões</a:t>
            </a:r>
            <a:r>
              <a:rPr lang="pt-BR" altLang="pt-BR" dirty="0"/>
              <a:t> de pessoas – representa ~15% de toda a população brasileira.</a:t>
            </a:r>
          </a:p>
          <a:p>
            <a:endParaRPr lang="pt-BR" altLang="pt-BR" dirty="0"/>
          </a:p>
          <a:p>
            <a:endParaRPr lang="pt-BR" altLang="pt-BR" dirty="0"/>
          </a:p>
          <a:p>
            <a:endParaRPr lang="pt-BR" alt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39722" r="16667" b="41945"/>
          <a:stretch/>
        </p:blipFill>
        <p:spPr>
          <a:xfrm>
            <a:off x="8530399" y="5931759"/>
            <a:ext cx="1887093" cy="48088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6784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pt-BR" altLang="pt-BR"/>
              <a:t>Conhecendo o segmento</a:t>
            </a:r>
            <a:endParaRPr lang="pt-BR" altLang="pt-BR" dirty="0"/>
          </a:p>
        </p:txBody>
      </p:sp>
      <p:pic>
        <p:nvPicPr>
          <p:cNvPr id="4" name="Espaço Reservado para Conteúdo 3"/>
          <p:cNvPicPr>
            <a:picLocks noGrp="1"/>
          </p:cNvPicPr>
          <p:nvPr>
            <p:ph idx="1"/>
          </p:nvPr>
        </p:nvPicPr>
        <p:blipFill rotWithShape="1">
          <a:blip r:embed="rId3"/>
          <a:srcRect l="1757" t="2334" r="1577"/>
          <a:stretch/>
        </p:blipFill>
        <p:spPr>
          <a:xfrm>
            <a:off x="664215" y="2164738"/>
            <a:ext cx="6468376" cy="46844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Espaço Reservado para Conteúdo 3"/>
          <p:cNvPicPr>
            <a:picLocks/>
          </p:cNvPicPr>
          <p:nvPr/>
        </p:nvPicPr>
        <p:blipFill rotWithShape="1">
          <a:blip r:embed="rId3"/>
          <a:srcRect l="1757" t="77114" r="65348"/>
          <a:stretch/>
        </p:blipFill>
        <p:spPr>
          <a:xfrm>
            <a:off x="7375357" y="5344585"/>
            <a:ext cx="2201176" cy="1097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12284" y="5778538"/>
            <a:ext cx="2124448" cy="952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pt-BR" altLang="pt-BR">
              <a:solidFill>
                <a:schemeClr val="bg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EBC4917-8F75-4016-8C7F-C7D5BB25A7C1}"/>
              </a:ext>
            </a:extLst>
          </p:cNvPr>
          <p:cNvSpPr txBox="1">
            <a:spLocks/>
          </p:cNvSpPr>
          <p:nvPr/>
        </p:nvSpPr>
        <p:spPr>
          <a:xfrm>
            <a:off x="7375357" y="2122152"/>
            <a:ext cx="4478323" cy="2947473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1400"/>
              <a:t>Cada etapa é influenciada por muitas variáveis. </a:t>
            </a:r>
          </a:p>
          <a:p>
            <a:r>
              <a:rPr lang="pt-BR" altLang="pt-BR" sz="1400" b="1"/>
              <a:t>Vinhos jovens - </a:t>
            </a:r>
            <a:r>
              <a:rPr lang="pt-BR" altLang="pt-BR" sz="1400"/>
              <a:t>sofrem processos de maturação e armazenamento mais rápidos -  produzidos em grandes quantidades. Isso exige um excelente controle das características de produção, armazenamento e distribuição</a:t>
            </a:r>
            <a:r>
              <a:rPr lang="pt-BR" altLang="pt-BR" sz="1400" u="sng"/>
              <a:t>. </a:t>
            </a:r>
          </a:p>
          <a:p>
            <a:r>
              <a:rPr lang="pt-BR" altLang="pt-BR" sz="1400" b="1"/>
              <a:t>Vinhos de guarda - </a:t>
            </a:r>
            <a:r>
              <a:rPr lang="pt-BR" altLang="pt-BR" sz="1400"/>
              <a:t>sofrem processos mais complexos de maturação que podem durar anos. O fato do processo produtivo ser longo requer melhor controle das condições de armazenamento e processos de maturação a fim de minimizar perdas durante essa fase e garantir um vinho de melhor qualidade.</a:t>
            </a:r>
            <a:endParaRPr lang="pt-BR" altLang="pt-BR" sz="1400" dirty="0"/>
          </a:p>
        </p:txBody>
      </p:sp>
    </p:spTree>
    <p:extLst>
      <p:ext uri="{BB962C8B-B14F-4D97-AF65-F5344CB8AC3E}">
        <p14:creationId xmlns:p14="http://schemas.microsoft.com/office/powerpoint/2010/main" val="24107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2" name="Rectangle 70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 useBgFill="1">
        <p:nvSpPr>
          <p:cNvPr id="7173" name="Rectangle 7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 numCol="1">
            <a:normAutofit/>
          </a:bodyPr>
          <a:lstStyle/>
          <a:p>
            <a:r>
              <a:rPr lang="pt-BR" altLang="pt-BR" sz="2800"/>
              <a:t>Desafio/Problema</a:t>
            </a:r>
          </a:p>
        </p:txBody>
      </p:sp>
      <p:sp>
        <p:nvSpPr>
          <p:cNvPr id="7174" name="Rectangle 7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 numCol="1">
            <a:normAutofit/>
          </a:bodyPr>
          <a:lstStyle/>
          <a:p>
            <a:r>
              <a:rPr lang="pt-BR" altLang="pt-BR" sz="2000" dirty="0"/>
              <a:t>Independentemente do tipo de vinho – </a:t>
            </a:r>
            <a:r>
              <a:rPr lang="pt-BR" altLang="pt-BR" sz="2000" b="1" dirty="0"/>
              <a:t>temperatura </a:t>
            </a:r>
            <a:r>
              <a:rPr lang="pt-BR" altLang="pt-BR" sz="2000" dirty="0"/>
              <a:t>e</a:t>
            </a:r>
            <a:r>
              <a:rPr lang="pt-BR" altLang="pt-BR" sz="2000" b="1" dirty="0"/>
              <a:t> umidade</a:t>
            </a:r>
            <a:r>
              <a:rPr lang="pt-BR" altLang="pt-BR" sz="2000" dirty="0"/>
              <a:t> têm um papel fundamental na eficiência e qualidade da sua maturação e armazenamento.  </a:t>
            </a:r>
          </a:p>
          <a:p>
            <a:endParaRPr lang="pt-BR" altLang="pt-BR" sz="2000" dirty="0"/>
          </a:p>
          <a:p>
            <a:r>
              <a:rPr lang="pt-BR" altLang="pt-BR" sz="2000" dirty="0"/>
              <a:t>Desafio dos produtores de vinho: Criar um ambiente adequado para a armazenagem do vinho </a:t>
            </a:r>
            <a:r>
              <a:rPr lang="pt-BR" altLang="pt-BR" sz="2000" dirty="0">
                <a:sym typeface="Wingdings" panose="05000000000000000000" pitchFamily="2" charset="2"/>
              </a:rPr>
              <a:t></a:t>
            </a:r>
            <a:r>
              <a:rPr lang="pt-BR" altLang="pt-BR" sz="2000" dirty="0"/>
              <a:t> Controle de temperatura e umidade.</a:t>
            </a:r>
          </a:p>
          <a:p>
            <a:endParaRPr lang="pt-BR" altLang="pt-BR" sz="2000" dirty="0"/>
          </a:p>
          <a:p>
            <a:pPr marL="0" indent="0">
              <a:buNone/>
            </a:pPr>
            <a:endParaRPr lang="pt-BR" altLang="pt-BR" sz="2000" dirty="0"/>
          </a:p>
        </p:txBody>
      </p:sp>
      <p:pic>
        <p:nvPicPr>
          <p:cNvPr id="7170" name="Picture 2" descr="Resultado de imagem para temperatura e umidade do vinh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82"/>
          <a:stretch/>
        </p:blipFill>
        <p:spPr>
          <a:xfrm>
            <a:off x="7931393" y="721022"/>
            <a:ext cx="3151857" cy="220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4CCB66B-E5D3-488A-A5B4-22B138EB3C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889082" y="2359152"/>
            <a:ext cx="4230116" cy="23868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A1B7389-577E-4F16-96BD-A95A8DE44FAB}"/>
              </a:ext>
            </a:extLst>
          </p:cNvPr>
          <p:cNvSpPr/>
          <p:nvPr/>
        </p:nvSpPr>
        <p:spPr>
          <a:xfrm>
            <a:off x="7931393" y="5755071"/>
            <a:ext cx="2619628" cy="338554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pt-BR" altLang="pt-BR" sz="1600" dirty="0">
                <a:solidFill>
                  <a:srgbClr val="8B8B8B"/>
                </a:solidFill>
                <a:latin typeface="Raleway"/>
              </a:rPr>
              <a:t>Umidade ideal - 60% a 75%</a:t>
            </a:r>
            <a:endParaRPr lang="pt-BR" altLang="pt-BR" sz="16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970189-FF75-43B6-8509-DCDDF9924787}"/>
              </a:ext>
            </a:extLst>
          </p:cNvPr>
          <p:cNvSpPr/>
          <p:nvPr/>
        </p:nvSpPr>
        <p:spPr>
          <a:xfrm>
            <a:off x="7953973" y="5666917"/>
            <a:ext cx="2646924" cy="480881"/>
          </a:xfrm>
          <a:prstGeom prst="round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pt-BR" alt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393" y="3132373"/>
            <a:ext cx="35052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0" name="Rectangle 19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 useBgFill="1">
        <p:nvSpPr>
          <p:cNvPr id="6151" name="Rectangle 19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numCol="1">
            <a:normAutofit/>
          </a:bodyPr>
          <a:lstStyle/>
          <a:p>
            <a:r>
              <a:rPr lang="pt-BR" altLang="pt-BR" sz="3200"/>
              <a:t>Solução</a:t>
            </a:r>
          </a:p>
        </p:txBody>
      </p:sp>
      <p:sp>
        <p:nvSpPr>
          <p:cNvPr id="6152" name="Rectangle 19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3" name="Rectangle 19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49240" y="571500"/>
            <a:ext cx="6007608" cy="1661242"/>
          </a:xfrm>
        </p:spPr>
        <p:txBody>
          <a:bodyPr numCol="1" anchor="ctr">
            <a:normAutofit/>
          </a:bodyPr>
          <a:lstStyle/>
          <a:p>
            <a:r>
              <a:rPr lang="pt-BR" altLang="pt-BR" sz="1800" dirty="0"/>
              <a:t>Nossa empresa visa a fase final (armazenamento) do processo produtivo em que a implementação de processos tecnológicos (sensores) poderá acarretar em melhoramentos na produção e qualidade final do vinho.</a:t>
            </a:r>
          </a:p>
        </p:txBody>
      </p:sp>
      <p:pic>
        <p:nvPicPr>
          <p:cNvPr id="6146" name="Picture 2" descr="Resultado de imagem para armazenamento de vinh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7" y="2729397"/>
            <a:ext cx="5278581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armazenamento de vinhos barr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1" y="2745366"/>
            <a:ext cx="5523082" cy="345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1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5" y="1508515"/>
            <a:ext cx="1427271" cy="120228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48" y="338889"/>
            <a:ext cx="1509893" cy="162527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1474" y="2398169"/>
            <a:ext cx="1242384" cy="212070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11" y="4267815"/>
            <a:ext cx="1210800" cy="209988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519" y="5897263"/>
            <a:ext cx="685816" cy="58294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894" y="1438119"/>
            <a:ext cx="470861" cy="1471321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1617" y="460888"/>
            <a:ext cx="716098" cy="176869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04389">
            <a:off x="5150589" y="242909"/>
            <a:ext cx="390525" cy="4953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017675">
            <a:off x="5165625" y="1802572"/>
            <a:ext cx="390525" cy="4953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0"/>
          <a:srcRect b="5235"/>
          <a:stretch/>
        </p:blipFill>
        <p:spPr>
          <a:xfrm>
            <a:off x="1040487" y="254369"/>
            <a:ext cx="2125906" cy="168555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0578" y="2358699"/>
            <a:ext cx="7080405" cy="304472"/>
          </a:xfrm>
          <a:prstGeom prst="rect">
            <a:avLst/>
          </a:prstGeom>
        </p:spPr>
      </p:pic>
      <p:pic>
        <p:nvPicPr>
          <p:cNvPr id="34" name="Picture 28" descr="Resultado de imagem para we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5864" y="2784832"/>
            <a:ext cx="1738882" cy="117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2" descr="Resultado de imagem para tela de login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t="15620" r="27697" b="17043"/>
          <a:stretch/>
        </p:blipFill>
        <p:spPr>
          <a:xfrm>
            <a:off x="-2528116" y="4599581"/>
            <a:ext cx="1450267" cy="13280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64" y="4214398"/>
            <a:ext cx="7080405" cy="304472"/>
          </a:xfrm>
          <a:prstGeom prst="rect">
            <a:avLst/>
          </a:prstGeom>
        </p:spPr>
      </p:pic>
      <p:pic>
        <p:nvPicPr>
          <p:cNvPr id="45" name="Imagem 44" descr="images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99945" y="4655617"/>
            <a:ext cx="1417979" cy="1417979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3440" y="6084217"/>
            <a:ext cx="7080405" cy="304472"/>
          </a:xfrm>
          <a:prstGeom prst="rect">
            <a:avLst/>
          </a:prstGeom>
        </p:spPr>
      </p:pic>
      <p:sp>
        <p:nvSpPr>
          <p:cNvPr id="74" name="CaixaDeTexto 73"/>
          <p:cNvSpPr txBox="1"/>
          <p:nvPr/>
        </p:nvSpPr>
        <p:spPr>
          <a:xfrm>
            <a:off x="5496594" y="803939"/>
            <a:ext cx="4059739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altLang="pt-BR" sz="2000" b="1" dirty="0">
                <a:solidFill>
                  <a:srgbClr val="00B050"/>
                </a:solidFill>
              </a:rPr>
              <a:t>Sensores medirão a umidade e a temperatura do ambiente onde os  vinhos são armazenados.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7108126" y="3167038"/>
            <a:ext cx="3403828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altLang="pt-BR" sz="2000" b="1" dirty="0">
                <a:solidFill>
                  <a:srgbClr val="00B050"/>
                </a:solidFill>
              </a:rPr>
              <a:t>Dados serão armazenados em tempo real .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1379508" y="3104576"/>
            <a:ext cx="3486665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altLang="pt-BR" sz="2000" b="1" dirty="0">
                <a:solidFill>
                  <a:srgbClr val="00B050"/>
                </a:solidFill>
              </a:rPr>
              <a:t>Informações disponíveis em nossa plataforma .</a:t>
            </a:r>
          </a:p>
        </p:txBody>
      </p:sp>
      <p:pic>
        <p:nvPicPr>
          <p:cNvPr id="79" name="Imagem 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6983" y="4318763"/>
            <a:ext cx="838439" cy="2426341"/>
          </a:xfrm>
          <a:prstGeom prst="rect">
            <a:avLst/>
          </a:prstGeom>
        </p:spPr>
      </p:pic>
      <p:sp>
        <p:nvSpPr>
          <p:cNvPr id="82" name="CaixaDeTexto 81"/>
          <p:cNvSpPr txBox="1"/>
          <p:nvPr/>
        </p:nvSpPr>
        <p:spPr>
          <a:xfrm>
            <a:off x="3499688" y="4755766"/>
            <a:ext cx="3141159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altLang="pt-BR" sz="2000" b="1" dirty="0">
                <a:solidFill>
                  <a:srgbClr val="00B050"/>
                </a:solidFill>
              </a:rPr>
              <a:t>Com estas informações seu estoque sempre estará em conformidade.</a:t>
            </a:r>
          </a:p>
        </p:txBody>
      </p:sp>
      <p:sp>
        <p:nvSpPr>
          <p:cNvPr id="83" name="CaixaDeTexto 82"/>
          <p:cNvSpPr txBox="1"/>
          <p:nvPr/>
        </p:nvSpPr>
        <p:spPr>
          <a:xfrm>
            <a:off x="8526160" y="4696822"/>
            <a:ext cx="2128717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altLang="pt-BR" sz="2000" b="1" dirty="0">
                <a:solidFill>
                  <a:srgbClr val="00B050"/>
                </a:solidFill>
              </a:rPr>
              <a:t>E os clientes sempre satisfeitos com a qualidade.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AEA63E8-8CD1-41B9-B76A-C1BE2E3869F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0082"/>
          <a:stretch/>
        </p:blipFill>
        <p:spPr>
          <a:xfrm>
            <a:off x="2159177" y="4662610"/>
            <a:ext cx="892387" cy="12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42541"/>
      </a:dk2>
      <a:lt2>
        <a:srgbClr val="E2E8E6"/>
      </a:lt2>
      <a:accent1>
        <a:srgbClr val="C34D76"/>
      </a:accent1>
      <a:accent2>
        <a:srgbClr val="B13B95"/>
      </a:accent2>
      <a:accent3>
        <a:srgbClr val="AE4DC3"/>
      </a:accent3>
      <a:accent4>
        <a:srgbClr val="6B3BB1"/>
      </a:accent4>
      <a:accent5>
        <a:srgbClr val="4D4EC3"/>
      </a:accent5>
      <a:accent6>
        <a:srgbClr val="3B6EB1"/>
      </a:accent6>
      <a:hlink>
        <a:srgbClr val="7262CA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1481</Words>
  <Application>Microsoft Office PowerPoint</Application>
  <PresentationFormat>Widescreen</PresentationFormat>
  <Paragraphs>117</Paragraphs>
  <Slides>20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Calibri</vt:lpstr>
      <vt:lpstr>Raleway</vt:lpstr>
      <vt:lpstr>Wingdings</vt:lpstr>
      <vt:lpstr>AccentBoxVTI</vt:lpstr>
      <vt:lpstr>WineTec</vt:lpstr>
      <vt:lpstr>Apresentação do PowerPoint</vt:lpstr>
      <vt:lpstr>Sobre nós</vt:lpstr>
      <vt:lpstr>Segmento</vt:lpstr>
      <vt:lpstr>Contexto</vt:lpstr>
      <vt:lpstr>Conhecendo o segmento</vt:lpstr>
      <vt:lpstr>Desafio/Problema</vt:lpstr>
      <vt:lpstr>Solução</vt:lpstr>
      <vt:lpstr>Apresentação do PowerPoint</vt:lpstr>
      <vt:lpstr>Principais Requisitos/Funcionalidades</vt:lpstr>
      <vt:lpstr>Protótipo do Site Institucional</vt:lpstr>
      <vt:lpstr>Protótipo da tela do cliente</vt:lpstr>
      <vt:lpstr>Finanças</vt:lpstr>
      <vt:lpstr>Dados computados</vt:lpstr>
      <vt:lpstr>Dados computados</vt:lpstr>
      <vt:lpstr>Dados computados</vt:lpstr>
      <vt:lpstr>Registro de temperatura</vt:lpstr>
      <vt:lpstr>Registro de umidade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WineTec</dc:title>
  <dc:creator>KARINA LIE WAKASSUQUI .</dc:creator>
  <cp:lastModifiedBy>Aluno</cp:lastModifiedBy>
  <cp:revision>3</cp:revision>
  <dcterms:created xsi:type="dcterms:W3CDTF">2020-03-12T13:09:59Z</dcterms:created>
  <dcterms:modified xsi:type="dcterms:W3CDTF">2020-03-12T16:47:49Z</dcterms:modified>
</cp:coreProperties>
</file>